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6" r:id="rId4"/>
    <p:sldId id="257" r:id="rId5"/>
    <p:sldId id="258" r:id="rId6"/>
    <p:sldId id="259" r:id="rId7"/>
    <p:sldId id="265" r:id="rId8"/>
    <p:sldId id="260" r:id="rId9"/>
    <p:sldId id="264" r:id="rId10"/>
    <p:sldId id="263"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88F0B0-EFE9-4668-AA41-5E006D9531C7}"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C827-81BB-4964-B813-2EA49ABCF507}" type="slidenum">
              <a:rPr lang="en-US" smtClean="0"/>
              <a:t>‹#›</a:t>
            </a:fld>
            <a:endParaRPr lang="en-US"/>
          </a:p>
        </p:txBody>
      </p:sp>
    </p:spTree>
    <p:extLst>
      <p:ext uri="{BB962C8B-B14F-4D97-AF65-F5344CB8AC3E}">
        <p14:creationId xmlns:p14="http://schemas.microsoft.com/office/powerpoint/2010/main" val="66502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8F0B0-EFE9-4668-AA41-5E006D9531C7}"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C827-81BB-4964-B813-2EA49ABCF507}" type="slidenum">
              <a:rPr lang="en-US" smtClean="0"/>
              <a:t>‹#›</a:t>
            </a:fld>
            <a:endParaRPr lang="en-US"/>
          </a:p>
        </p:txBody>
      </p:sp>
    </p:spTree>
    <p:extLst>
      <p:ext uri="{BB962C8B-B14F-4D97-AF65-F5344CB8AC3E}">
        <p14:creationId xmlns:p14="http://schemas.microsoft.com/office/powerpoint/2010/main" val="188918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8F0B0-EFE9-4668-AA41-5E006D9531C7}"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C827-81BB-4964-B813-2EA49ABCF507}" type="slidenum">
              <a:rPr lang="en-US" smtClean="0"/>
              <a:t>‹#›</a:t>
            </a:fld>
            <a:endParaRPr lang="en-US"/>
          </a:p>
        </p:txBody>
      </p:sp>
    </p:spTree>
    <p:extLst>
      <p:ext uri="{BB962C8B-B14F-4D97-AF65-F5344CB8AC3E}">
        <p14:creationId xmlns:p14="http://schemas.microsoft.com/office/powerpoint/2010/main" val="262120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8F0B0-EFE9-4668-AA41-5E006D9531C7}"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C827-81BB-4964-B813-2EA49ABCF507}" type="slidenum">
              <a:rPr lang="en-US" smtClean="0"/>
              <a:t>‹#›</a:t>
            </a:fld>
            <a:endParaRPr lang="en-US"/>
          </a:p>
        </p:txBody>
      </p:sp>
    </p:spTree>
    <p:extLst>
      <p:ext uri="{BB962C8B-B14F-4D97-AF65-F5344CB8AC3E}">
        <p14:creationId xmlns:p14="http://schemas.microsoft.com/office/powerpoint/2010/main" val="269780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88F0B0-EFE9-4668-AA41-5E006D9531C7}"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7C827-81BB-4964-B813-2EA49ABCF507}" type="slidenum">
              <a:rPr lang="en-US" smtClean="0"/>
              <a:t>‹#›</a:t>
            </a:fld>
            <a:endParaRPr lang="en-US"/>
          </a:p>
        </p:txBody>
      </p:sp>
    </p:spTree>
    <p:extLst>
      <p:ext uri="{BB962C8B-B14F-4D97-AF65-F5344CB8AC3E}">
        <p14:creationId xmlns:p14="http://schemas.microsoft.com/office/powerpoint/2010/main" val="367512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88F0B0-EFE9-4668-AA41-5E006D9531C7}" type="datetimeFigureOut">
              <a:rPr lang="en-US" smtClean="0"/>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7C827-81BB-4964-B813-2EA49ABCF507}" type="slidenum">
              <a:rPr lang="en-US" smtClean="0"/>
              <a:t>‹#›</a:t>
            </a:fld>
            <a:endParaRPr lang="en-US"/>
          </a:p>
        </p:txBody>
      </p:sp>
    </p:spTree>
    <p:extLst>
      <p:ext uri="{BB962C8B-B14F-4D97-AF65-F5344CB8AC3E}">
        <p14:creationId xmlns:p14="http://schemas.microsoft.com/office/powerpoint/2010/main" val="429334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88F0B0-EFE9-4668-AA41-5E006D9531C7}" type="datetimeFigureOut">
              <a:rPr lang="en-US" smtClean="0"/>
              <a:t>9/28/2015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7C827-81BB-4964-B813-2EA49ABCF507}" type="slidenum">
              <a:rPr lang="en-US" smtClean="0"/>
              <a:t>‹#›</a:t>
            </a:fld>
            <a:endParaRPr lang="en-US"/>
          </a:p>
        </p:txBody>
      </p:sp>
    </p:spTree>
    <p:extLst>
      <p:ext uri="{BB962C8B-B14F-4D97-AF65-F5344CB8AC3E}">
        <p14:creationId xmlns:p14="http://schemas.microsoft.com/office/powerpoint/2010/main" val="166695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88F0B0-EFE9-4668-AA41-5E006D9531C7}" type="datetimeFigureOut">
              <a:rPr lang="en-US" smtClean="0"/>
              <a:t>9/28/2015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7C827-81BB-4964-B813-2EA49ABCF507}" type="slidenum">
              <a:rPr lang="en-US" smtClean="0"/>
              <a:t>‹#›</a:t>
            </a:fld>
            <a:endParaRPr lang="en-US"/>
          </a:p>
        </p:txBody>
      </p:sp>
    </p:spTree>
    <p:extLst>
      <p:ext uri="{BB962C8B-B14F-4D97-AF65-F5344CB8AC3E}">
        <p14:creationId xmlns:p14="http://schemas.microsoft.com/office/powerpoint/2010/main" val="4735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8F0B0-EFE9-4668-AA41-5E006D9531C7}" type="datetimeFigureOut">
              <a:rPr lang="en-US" smtClean="0"/>
              <a:t>9/28/2015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7C827-81BB-4964-B813-2EA49ABCF507}" type="slidenum">
              <a:rPr lang="en-US" smtClean="0"/>
              <a:t>‹#›</a:t>
            </a:fld>
            <a:endParaRPr lang="en-US"/>
          </a:p>
        </p:txBody>
      </p:sp>
    </p:spTree>
    <p:extLst>
      <p:ext uri="{BB962C8B-B14F-4D97-AF65-F5344CB8AC3E}">
        <p14:creationId xmlns:p14="http://schemas.microsoft.com/office/powerpoint/2010/main" val="37788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8F0B0-EFE9-4668-AA41-5E006D9531C7}" type="datetimeFigureOut">
              <a:rPr lang="en-US" smtClean="0"/>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7C827-81BB-4964-B813-2EA49ABCF507}" type="slidenum">
              <a:rPr lang="en-US" smtClean="0"/>
              <a:t>‹#›</a:t>
            </a:fld>
            <a:endParaRPr lang="en-US"/>
          </a:p>
        </p:txBody>
      </p:sp>
    </p:spTree>
    <p:extLst>
      <p:ext uri="{BB962C8B-B14F-4D97-AF65-F5344CB8AC3E}">
        <p14:creationId xmlns:p14="http://schemas.microsoft.com/office/powerpoint/2010/main" val="46037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8F0B0-EFE9-4668-AA41-5E006D9531C7}" type="datetimeFigureOut">
              <a:rPr lang="en-US" smtClean="0"/>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7C827-81BB-4964-B813-2EA49ABCF507}" type="slidenum">
              <a:rPr lang="en-US" smtClean="0"/>
              <a:t>‹#›</a:t>
            </a:fld>
            <a:endParaRPr lang="en-US"/>
          </a:p>
        </p:txBody>
      </p:sp>
    </p:spTree>
    <p:extLst>
      <p:ext uri="{BB962C8B-B14F-4D97-AF65-F5344CB8AC3E}">
        <p14:creationId xmlns:p14="http://schemas.microsoft.com/office/powerpoint/2010/main" val="22570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8F0B0-EFE9-4668-AA41-5E006D9531C7}" type="datetimeFigureOut">
              <a:rPr lang="en-US" smtClean="0"/>
              <a:t>9/28/2015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7C827-81BB-4964-B813-2EA49ABCF507}" type="slidenum">
              <a:rPr lang="en-US" smtClean="0"/>
              <a:t>‹#›</a:t>
            </a:fld>
            <a:endParaRPr lang="en-US"/>
          </a:p>
        </p:txBody>
      </p:sp>
    </p:spTree>
    <p:extLst>
      <p:ext uri="{BB962C8B-B14F-4D97-AF65-F5344CB8AC3E}">
        <p14:creationId xmlns:p14="http://schemas.microsoft.com/office/powerpoint/2010/main" val="152102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Reform Movements</a:t>
            </a:r>
            <a:endParaRPr lang="en-US" dirty="0"/>
          </a:p>
        </p:txBody>
      </p:sp>
      <p:sp>
        <p:nvSpPr>
          <p:cNvPr id="3" name="Subtitle 2"/>
          <p:cNvSpPr>
            <a:spLocks noGrp="1"/>
          </p:cNvSpPr>
          <p:nvPr>
            <p:ph type="subTitle" idx="1"/>
          </p:nvPr>
        </p:nvSpPr>
        <p:spPr/>
        <p:txBody>
          <a:bodyPr/>
          <a:lstStyle/>
          <a:p>
            <a:r>
              <a:rPr lang="en-US" dirty="0" smtClean="0"/>
              <a:t>The 1800s: A Time of Change</a:t>
            </a:r>
            <a:endParaRPr lang="en-US" dirty="0"/>
          </a:p>
        </p:txBody>
      </p:sp>
    </p:spTree>
    <p:extLst>
      <p:ext uri="{BB962C8B-B14F-4D97-AF65-F5344CB8AC3E}">
        <p14:creationId xmlns:p14="http://schemas.microsoft.com/office/powerpoint/2010/main" val="3592844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 and Asylum Reform</a:t>
            </a:r>
            <a:endParaRPr lang="en-US" dirty="0"/>
          </a:p>
        </p:txBody>
      </p:sp>
      <p:sp>
        <p:nvSpPr>
          <p:cNvPr id="3" name="Content Placeholder 2"/>
          <p:cNvSpPr>
            <a:spLocks noGrp="1"/>
          </p:cNvSpPr>
          <p:nvPr>
            <p:ph idx="1"/>
          </p:nvPr>
        </p:nvSpPr>
        <p:spPr>
          <a:xfrm>
            <a:off x="381000" y="1295400"/>
            <a:ext cx="8305800" cy="4830763"/>
          </a:xfrm>
        </p:spPr>
        <p:txBody>
          <a:bodyPr>
            <a:normAutofit lnSpcReduction="10000"/>
          </a:bodyPr>
          <a:lstStyle/>
          <a:p>
            <a:r>
              <a:rPr lang="en-US" dirty="0" smtClean="0"/>
              <a:t>Prisoners were treated especially cruelly (starvation, beatings)</a:t>
            </a:r>
          </a:p>
          <a:p>
            <a:r>
              <a:rPr lang="en-US" dirty="0" smtClean="0"/>
              <a:t>The mentally ill were often put in prison and did not receive treatment for their mental diagnoses</a:t>
            </a:r>
          </a:p>
          <a:p>
            <a:r>
              <a:rPr lang="en-US" dirty="0" err="1" smtClean="0"/>
              <a:t>Dorthea</a:t>
            </a:r>
            <a:r>
              <a:rPr lang="en-US" dirty="0" smtClean="0"/>
              <a:t> Dix and other reformers emphasized rehabilitation</a:t>
            </a:r>
          </a:p>
          <a:p>
            <a:r>
              <a:rPr lang="en-US" dirty="0" smtClean="0"/>
              <a:t>Between 1845 and 1852, nine states </a:t>
            </a:r>
          </a:p>
          <a:p>
            <a:pPr marL="0" indent="0">
              <a:buNone/>
            </a:pPr>
            <a:r>
              <a:rPr lang="en-US" dirty="0" smtClean="0"/>
              <a:t>set up public hospitals for the mentally ill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343400"/>
            <a:ext cx="12382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55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Answer</a:t>
            </a:r>
            <a:endParaRPr lang="en-US" dirty="0"/>
          </a:p>
        </p:txBody>
      </p:sp>
      <p:sp>
        <p:nvSpPr>
          <p:cNvPr id="3" name="Content Placeholder 2"/>
          <p:cNvSpPr>
            <a:spLocks noGrp="1"/>
          </p:cNvSpPr>
          <p:nvPr>
            <p:ph idx="1"/>
          </p:nvPr>
        </p:nvSpPr>
        <p:spPr/>
        <p:txBody>
          <a:bodyPr/>
          <a:lstStyle/>
          <a:p>
            <a:r>
              <a:rPr lang="en-US" dirty="0" smtClean="0"/>
              <a:t>Which reform movement do you think had the biggest impact on our present day rights and civil liberties?</a:t>
            </a:r>
          </a:p>
          <a:p>
            <a:endParaRPr lang="en-US" dirty="0"/>
          </a:p>
        </p:txBody>
      </p:sp>
    </p:spTree>
    <p:extLst>
      <p:ext uri="{BB962C8B-B14F-4D97-AF65-F5344CB8AC3E}">
        <p14:creationId xmlns:p14="http://schemas.microsoft.com/office/powerpoint/2010/main" val="159739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lstStyle/>
          <a:p>
            <a:r>
              <a:rPr lang="en-US" dirty="0" smtClean="0"/>
              <a:t>Which reform movement do you think had the biggest impact on our present day rights and civil liberties?</a:t>
            </a:r>
            <a:endParaRPr lang="en-US" dirty="0"/>
          </a:p>
        </p:txBody>
      </p:sp>
    </p:spTree>
    <p:extLst>
      <p:ext uri="{BB962C8B-B14F-4D97-AF65-F5344CB8AC3E}">
        <p14:creationId xmlns:p14="http://schemas.microsoft.com/office/powerpoint/2010/main" val="133509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Women’s Rights Movement</a:t>
            </a:r>
            <a:endParaRPr lang="en-US" dirty="0"/>
          </a:p>
        </p:txBody>
      </p:sp>
      <p:sp>
        <p:nvSpPr>
          <p:cNvPr id="3" name="Content Placeholder 2"/>
          <p:cNvSpPr>
            <a:spLocks noGrp="1"/>
          </p:cNvSpPr>
          <p:nvPr>
            <p:ph idx="1"/>
          </p:nvPr>
        </p:nvSpPr>
        <p:spPr/>
        <p:txBody>
          <a:bodyPr/>
          <a:lstStyle/>
          <a:p>
            <a:r>
              <a:rPr lang="en-US" dirty="0" smtClean="0"/>
              <a:t>Legally and socially inferior: could not vote, married women could not own property or retain their paychecks</a:t>
            </a:r>
          </a:p>
          <a:p>
            <a:r>
              <a:rPr lang="en-US" dirty="0" smtClean="0"/>
              <a:t>Elizabeth Cady Stanton and </a:t>
            </a:r>
            <a:r>
              <a:rPr lang="en-US" dirty="0" err="1" smtClean="0"/>
              <a:t>Lucretia</a:t>
            </a:r>
            <a:r>
              <a:rPr lang="en-US" dirty="0" smtClean="0"/>
              <a:t> Mott organized the Seneca Falls Convention in New York in 1948</a:t>
            </a:r>
          </a:p>
          <a:p>
            <a:r>
              <a:rPr lang="en-US" dirty="0" smtClean="0"/>
              <a:t>Declaration of Sentiments </a:t>
            </a:r>
            <a:r>
              <a:rPr lang="en-US" smtClean="0"/>
              <a:t>called for </a:t>
            </a:r>
            <a:r>
              <a:rPr lang="en-US" dirty="0" smtClean="0"/>
              <a:t>an end to the unequal treatment of women</a:t>
            </a:r>
          </a:p>
          <a:p>
            <a:endParaRPr lang="en-US" dirty="0" smtClean="0"/>
          </a:p>
        </p:txBody>
      </p:sp>
    </p:spTree>
    <p:extLst>
      <p:ext uri="{BB962C8B-B14F-4D97-AF65-F5344CB8AC3E}">
        <p14:creationId xmlns:p14="http://schemas.microsoft.com/office/powerpoint/2010/main" val="3214842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Temperance Movement</a:t>
            </a:r>
            <a:endParaRPr lang="en-US" dirty="0"/>
          </a:p>
        </p:txBody>
      </p:sp>
      <p:sp>
        <p:nvSpPr>
          <p:cNvPr id="3" name="Content Placeholder 2"/>
          <p:cNvSpPr>
            <a:spLocks noGrp="1"/>
          </p:cNvSpPr>
          <p:nvPr>
            <p:ph idx="1"/>
          </p:nvPr>
        </p:nvSpPr>
        <p:spPr>
          <a:xfrm>
            <a:off x="457200" y="1600200"/>
            <a:ext cx="3048000" cy="45259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371600"/>
            <a:ext cx="5324475"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64673"/>
            <a:ext cx="2971800" cy="542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75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Temperance Movement</a:t>
            </a:r>
            <a:endParaRPr lang="en-US" dirty="0"/>
          </a:p>
        </p:txBody>
      </p:sp>
      <p:sp>
        <p:nvSpPr>
          <p:cNvPr id="3" name="Content Placeholder 2"/>
          <p:cNvSpPr>
            <a:spLocks noGrp="1"/>
          </p:cNvSpPr>
          <p:nvPr>
            <p:ph idx="1"/>
          </p:nvPr>
        </p:nvSpPr>
        <p:spPr>
          <a:xfrm>
            <a:off x="228600" y="1143000"/>
            <a:ext cx="8458200" cy="5334000"/>
          </a:xfrm>
        </p:spPr>
        <p:txBody>
          <a:bodyPr>
            <a:normAutofit fontScale="85000" lnSpcReduction="10000"/>
          </a:bodyPr>
          <a:lstStyle/>
          <a:p>
            <a:r>
              <a:rPr lang="en-US" dirty="0" smtClean="0"/>
              <a:t>A Second Great Awakening occurred; religious leaders believed drinking alcohol was a sin</a:t>
            </a:r>
          </a:p>
          <a:p>
            <a:r>
              <a:rPr lang="en-US" dirty="0" smtClean="0"/>
              <a:t>Rising use of alcohol led to unemployment, workplace absences, and domestic violence.</a:t>
            </a:r>
          </a:p>
          <a:p>
            <a:r>
              <a:rPr lang="en-US" dirty="0" smtClean="0"/>
              <a:t>Ethnic hostilities were also a factor: Irish Catholics were discriminated against people blamed excessive drinking for their “loud and boisterous” behavior</a:t>
            </a:r>
          </a:p>
          <a:p>
            <a:r>
              <a:rPr lang="en-US" dirty="0" smtClean="0"/>
              <a:t>Lyman Beecher, along with women’s groups and church groups, worked to ratify prohibition laws in individual states in the 1840s. Most states dismantled these laws by the 1860s. Prohibition was legalized nation-wide in 1920 and repealed in 1933.</a:t>
            </a:r>
          </a:p>
        </p:txBody>
      </p:sp>
    </p:spTree>
    <p:extLst>
      <p:ext uri="{BB962C8B-B14F-4D97-AF65-F5344CB8AC3E}">
        <p14:creationId xmlns:p14="http://schemas.microsoft.com/office/powerpoint/2010/main" val="337673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dirty="0"/>
              <a:t> </a:t>
            </a:r>
            <a:r>
              <a:rPr lang="en-US" dirty="0" smtClean="0"/>
              <a:t>                        Abolition Movement</a:t>
            </a:r>
            <a:endParaRPr lang="en-US" dirty="0"/>
          </a:p>
        </p:txBody>
      </p:sp>
      <p:sp>
        <p:nvSpPr>
          <p:cNvPr id="3" name="Content Placeholder 2"/>
          <p:cNvSpPr>
            <a:spLocks noGrp="1"/>
          </p:cNvSpPr>
          <p:nvPr>
            <p:ph idx="1"/>
          </p:nvPr>
        </p:nvSpPr>
        <p:spPr>
          <a:xfrm>
            <a:off x="457200" y="4648200"/>
            <a:ext cx="6019800" cy="1477963"/>
          </a:xfrm>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12344"/>
            <a:ext cx="3124200" cy="392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98568"/>
            <a:ext cx="57150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09" y="517239"/>
            <a:ext cx="3238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01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Abolition Movement</a:t>
            </a:r>
            <a:endParaRPr lang="en-US" dirty="0"/>
          </a:p>
        </p:txBody>
      </p:sp>
      <p:sp>
        <p:nvSpPr>
          <p:cNvPr id="3" name="Content Placeholder 2"/>
          <p:cNvSpPr>
            <a:spLocks noGrp="1"/>
          </p:cNvSpPr>
          <p:nvPr>
            <p:ph idx="1"/>
          </p:nvPr>
        </p:nvSpPr>
        <p:spPr>
          <a:xfrm>
            <a:off x="457200" y="1143000"/>
            <a:ext cx="8382000" cy="5486400"/>
          </a:xfrm>
        </p:spPr>
        <p:txBody>
          <a:bodyPr>
            <a:normAutofit fontScale="92500" lnSpcReduction="20000"/>
          </a:bodyPr>
          <a:lstStyle/>
          <a:p>
            <a:r>
              <a:rPr lang="en-US" dirty="0" smtClean="0"/>
              <a:t>Abolitionists advocated ending slavery. Some abolitionists wanted to make slaves free Americans; others wanted to resettle freed slaves in Africa.</a:t>
            </a:r>
          </a:p>
          <a:p>
            <a:r>
              <a:rPr lang="en-US" dirty="0" smtClean="0"/>
              <a:t>Whites, such as William Lloyd Garrison, and freed blacks, such as Frederick Douglas, worked together. Speeches, rallies, and demonstrations were held. Antislavery books, such as </a:t>
            </a:r>
            <a:r>
              <a:rPr lang="en-US" i="1" dirty="0" smtClean="0"/>
              <a:t>Uncle Tom’s</a:t>
            </a:r>
            <a:r>
              <a:rPr lang="en-US" dirty="0" smtClean="0"/>
              <a:t> </a:t>
            </a:r>
            <a:r>
              <a:rPr lang="en-US" i="1" dirty="0" smtClean="0"/>
              <a:t>Cabin</a:t>
            </a:r>
            <a:r>
              <a:rPr lang="en-US" dirty="0" smtClean="0"/>
              <a:t>, and newspaper articles were published in order to sway public opinion.</a:t>
            </a:r>
          </a:p>
          <a:p>
            <a:r>
              <a:rPr lang="en-US" dirty="0" smtClean="0"/>
              <a:t>President Lincoln signed the Emancipation Proclamation in 1863 freeing the slaves in the Confederacy. Slavery officially ended with the 13</a:t>
            </a:r>
            <a:r>
              <a:rPr lang="en-US" baseline="30000" dirty="0" smtClean="0"/>
              <a:t>th</a:t>
            </a:r>
            <a:r>
              <a:rPr lang="en-US" dirty="0" smtClean="0"/>
              <a:t> amendment to </a:t>
            </a:r>
            <a:r>
              <a:rPr lang="en-US" smtClean="0"/>
              <a:t>the Constitution </a:t>
            </a:r>
            <a:endParaRPr lang="en-US" dirty="0" smtClean="0"/>
          </a:p>
          <a:p>
            <a:endParaRPr lang="en-US" dirty="0"/>
          </a:p>
        </p:txBody>
      </p:sp>
    </p:spTree>
    <p:extLst>
      <p:ext uri="{BB962C8B-B14F-4D97-AF65-F5344CB8AC3E}">
        <p14:creationId xmlns:p14="http://schemas.microsoft.com/office/powerpoint/2010/main" val="20920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School Reform</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 y="2286000"/>
            <a:ext cx="416416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836" y="2286000"/>
            <a:ext cx="4791075" cy="300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32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School Reform</a:t>
            </a:r>
            <a:endParaRPr lang="en-US" dirty="0"/>
          </a:p>
        </p:txBody>
      </p:sp>
      <p:sp>
        <p:nvSpPr>
          <p:cNvPr id="3" name="Content Placeholder 2"/>
          <p:cNvSpPr>
            <a:spLocks noGrp="1"/>
          </p:cNvSpPr>
          <p:nvPr>
            <p:ph idx="1"/>
          </p:nvPr>
        </p:nvSpPr>
        <p:spPr>
          <a:xfrm>
            <a:off x="304800" y="1219200"/>
            <a:ext cx="8382000" cy="4906963"/>
          </a:xfrm>
        </p:spPr>
        <p:txBody>
          <a:bodyPr>
            <a:normAutofit fontScale="85000" lnSpcReduction="10000"/>
          </a:bodyPr>
          <a:lstStyle/>
          <a:p>
            <a:r>
              <a:rPr lang="en-US" dirty="0" smtClean="0"/>
              <a:t>Before the mid-1800s, no uniform educational policy existed in the United States.</a:t>
            </a:r>
          </a:p>
          <a:p>
            <a:r>
              <a:rPr lang="en-US" dirty="0" smtClean="0"/>
              <a:t>Classrooms were not divided by grade.</a:t>
            </a:r>
          </a:p>
          <a:p>
            <a:r>
              <a:rPr lang="en-US" dirty="0" smtClean="0"/>
              <a:t>Only Vermont and Massachusetts had a compulsory attendance law.</a:t>
            </a:r>
          </a:p>
          <a:p>
            <a:r>
              <a:rPr lang="en-US" dirty="0" smtClean="0"/>
              <a:t>In the 1830s, Americans began to demand tax-funded public schools.</a:t>
            </a:r>
          </a:p>
          <a:p>
            <a:r>
              <a:rPr lang="en-US" dirty="0" smtClean="0"/>
              <a:t>Horace Mann became the first secretary of the MA Board of Education in 1837. He established teacher-training programs, curriculum reforms, and doubled the money the state of Massachusetts spent on education. Other states began implementing his reform policies. </a:t>
            </a:r>
          </a:p>
          <a:p>
            <a:endParaRPr lang="en-US" dirty="0"/>
          </a:p>
        </p:txBody>
      </p:sp>
    </p:spTree>
    <p:extLst>
      <p:ext uri="{BB962C8B-B14F-4D97-AF65-F5344CB8AC3E}">
        <p14:creationId xmlns:p14="http://schemas.microsoft.com/office/powerpoint/2010/main" val="1682896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454</Words>
  <Application>Microsoft Office PowerPoint</Application>
  <PresentationFormat>On-screen Show (4:3)</PresentationFormat>
  <Paragraphs>34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Reform Movements</vt:lpstr>
      <vt:lpstr>Essential Question</vt:lpstr>
      <vt:lpstr>The Women’s Rights Movement</vt:lpstr>
      <vt:lpstr>The Temperance Movement</vt:lpstr>
      <vt:lpstr>The Temperance Movement</vt:lpstr>
      <vt:lpstr>                         Abolition Movement</vt:lpstr>
      <vt:lpstr>Abolition Movement</vt:lpstr>
      <vt:lpstr>Public School Reform</vt:lpstr>
      <vt:lpstr>Public School Reform</vt:lpstr>
      <vt:lpstr>Prison and Asylum Reform</vt:lpstr>
      <vt:lpstr>Time to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 Movements</dc:title>
  <dc:creator>Brent</dc:creator>
  <cp:lastModifiedBy>Windows User</cp:lastModifiedBy>
  <cp:revision>14</cp:revision>
  <dcterms:created xsi:type="dcterms:W3CDTF">2013-08-27T00:38:10Z</dcterms:created>
  <dcterms:modified xsi:type="dcterms:W3CDTF">2015-09-28T13:00:59Z</dcterms:modified>
</cp:coreProperties>
</file>