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57" r:id="rId5"/>
    <p:sldId id="258" r:id="rId6"/>
    <p:sldId id="259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660"/>
  </p:normalViewPr>
  <p:slideViewPr>
    <p:cSldViewPr>
      <p:cViewPr varScale="1">
        <p:scale>
          <a:sx n="74" d="100"/>
          <a:sy n="74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2126-1CDF-46A1-8387-6F88D8475496}" type="datetimeFigureOut">
              <a:rPr lang="en-US" smtClean="0"/>
              <a:t>12/21/2011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0D8F-9C56-4A57-B0AA-4EAFC6183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264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2126-1CDF-46A1-8387-6F88D8475496}" type="datetimeFigureOut">
              <a:rPr lang="en-US" smtClean="0"/>
              <a:t>12/21/2011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0D8F-9C56-4A57-B0AA-4EAFC6183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669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2126-1CDF-46A1-8387-6F88D8475496}" type="datetimeFigureOut">
              <a:rPr lang="en-US" smtClean="0"/>
              <a:t>12/21/2011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0D8F-9C56-4A57-B0AA-4EAFC6183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50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2126-1CDF-46A1-8387-6F88D8475496}" type="datetimeFigureOut">
              <a:rPr lang="en-US" smtClean="0"/>
              <a:t>12/21/2011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0D8F-9C56-4A57-B0AA-4EAFC6183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639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2126-1CDF-46A1-8387-6F88D8475496}" type="datetimeFigureOut">
              <a:rPr lang="en-US" smtClean="0"/>
              <a:t>12/21/2011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0D8F-9C56-4A57-B0AA-4EAFC6183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376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2126-1CDF-46A1-8387-6F88D8475496}" type="datetimeFigureOut">
              <a:rPr lang="en-US" smtClean="0"/>
              <a:t>12/21/2011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0D8F-9C56-4A57-B0AA-4EAFC6183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809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2126-1CDF-46A1-8387-6F88D8475496}" type="datetimeFigureOut">
              <a:rPr lang="en-US" smtClean="0"/>
              <a:t>12/21/2011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0D8F-9C56-4A57-B0AA-4EAFC6183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300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2126-1CDF-46A1-8387-6F88D8475496}" type="datetimeFigureOut">
              <a:rPr lang="en-US" smtClean="0"/>
              <a:t>12/21/2011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0D8F-9C56-4A57-B0AA-4EAFC6183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20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2126-1CDF-46A1-8387-6F88D8475496}" type="datetimeFigureOut">
              <a:rPr lang="en-US" smtClean="0"/>
              <a:t>12/21/2011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0D8F-9C56-4A57-B0AA-4EAFC6183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300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2126-1CDF-46A1-8387-6F88D8475496}" type="datetimeFigureOut">
              <a:rPr lang="en-US" smtClean="0"/>
              <a:t>12/21/2011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0D8F-9C56-4A57-B0AA-4EAFC6183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472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2126-1CDF-46A1-8387-6F88D8475496}" type="datetimeFigureOut">
              <a:rPr lang="en-US" smtClean="0"/>
              <a:t>12/21/2011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0D8F-9C56-4A57-B0AA-4EAFC6183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865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72126-1CDF-46A1-8387-6F88D8475496}" type="datetimeFigureOut">
              <a:rPr lang="en-US" smtClean="0"/>
              <a:t>12/21/2011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B0D8F-9C56-4A57-B0AA-4EAFC6183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2743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World Literature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From Dark to Light:</a:t>
            </a:r>
          </a:p>
          <a:p>
            <a:r>
              <a:rPr lang="en-US" dirty="0" smtClean="0"/>
              <a:t>The Dark Ages to the Enlightenment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688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     Dark Ages		     Enlightenment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9831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Early Middle Ages: 5</a:t>
            </a:r>
            <a:r>
              <a:rPr lang="en-US" baseline="30000" dirty="0" smtClean="0"/>
              <a:t>th</a:t>
            </a:r>
            <a:r>
              <a:rPr lang="en-US" dirty="0" smtClean="0"/>
              <a:t> to 11</a:t>
            </a:r>
            <a:r>
              <a:rPr lang="en-US" baseline="30000" dirty="0" smtClean="0"/>
              <a:t>th</a:t>
            </a:r>
            <a:r>
              <a:rPr lang="en-US" dirty="0" smtClean="0"/>
              <a:t> Centuries AD</a:t>
            </a:r>
          </a:p>
          <a:p>
            <a:r>
              <a:rPr lang="en-US" dirty="0" smtClean="0"/>
              <a:t>Time of intellectual and cultural “darkness” permeating Europe after fall of the Roman Empire</a:t>
            </a:r>
          </a:p>
          <a:p>
            <a:r>
              <a:rPr lang="en-US" dirty="0" smtClean="0"/>
              <a:t>Few historical or written records- we are in “the dark”</a:t>
            </a:r>
          </a:p>
          <a:p>
            <a:r>
              <a:rPr lang="en-US" dirty="0" smtClean="0"/>
              <a:t>Plague, war, stagnant culture</a:t>
            </a:r>
          </a:p>
          <a:p>
            <a:r>
              <a:rPr lang="en-US" dirty="0" smtClean="0"/>
              <a:t>Rise of Christianity</a:t>
            </a:r>
          </a:p>
          <a:p>
            <a:r>
              <a:rPr lang="en-US" dirty="0" smtClean="0"/>
              <a:t>Crusades aim to prevent spread of Islam</a:t>
            </a:r>
          </a:p>
          <a:p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1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18</a:t>
            </a:r>
            <a:r>
              <a:rPr lang="en-US" baseline="30000" dirty="0" smtClean="0"/>
              <a:t>th</a:t>
            </a:r>
            <a:r>
              <a:rPr lang="en-US" dirty="0" smtClean="0"/>
              <a:t> Century AD </a:t>
            </a:r>
          </a:p>
          <a:p>
            <a:r>
              <a:rPr lang="en-US" dirty="0" smtClean="0"/>
              <a:t>Also known as The Age of Reason</a:t>
            </a:r>
          </a:p>
          <a:p>
            <a:r>
              <a:rPr lang="en-US" dirty="0" smtClean="0"/>
              <a:t>Promoted science and intellectual discovery</a:t>
            </a:r>
          </a:p>
          <a:p>
            <a:r>
              <a:rPr lang="en-US" dirty="0" smtClean="0"/>
              <a:t>Aimed to reform society</a:t>
            </a:r>
          </a:p>
          <a:p>
            <a:r>
              <a:rPr lang="en-US" dirty="0" smtClean="0"/>
              <a:t>Fought intolerance, superstition, and abuse of power in the church </a:t>
            </a:r>
            <a:r>
              <a:rPr lang="en-US" sz="2400" dirty="0" smtClean="0"/>
              <a:t>(ex: witchcraft trials taking place throughout Europe)</a:t>
            </a:r>
          </a:p>
          <a:p>
            <a:r>
              <a:rPr lang="en-US" dirty="0" smtClean="0"/>
              <a:t>Humanism emerges: by celebrating humanity, God’s creation, one is worshipping God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016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92288" y="5376862"/>
            <a:ext cx="5486400" cy="566738"/>
          </a:xfrm>
        </p:spPr>
        <p:txBody>
          <a:bodyPr/>
          <a:lstStyle/>
          <a:p>
            <a:pPr algn="ctr"/>
            <a:r>
              <a:rPr lang="en-US" dirty="0" smtClean="0"/>
              <a:t>Dark Ages to Enlightenment 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idx="1"/>
          </p:nvPr>
        </p:nvSpPr>
        <p:spPr>
          <a:xfrm>
            <a:off x="381000" y="612775"/>
            <a:ext cx="8458200" cy="4114800"/>
          </a:xfrm>
        </p:spPr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57200" y="5824538"/>
            <a:ext cx="6821488" cy="804862"/>
          </a:xfrm>
        </p:spPr>
        <p:txBody>
          <a:bodyPr/>
          <a:lstStyle/>
          <a:p>
            <a:r>
              <a:rPr lang="en-US" dirty="0" smtClean="0"/>
              <a:t>Top: Early Middle Ages, High Middle Ages, </a:t>
            </a:r>
            <a:r>
              <a:rPr lang="en-US" dirty="0" err="1" smtClean="0"/>
              <a:t>Davinci’s</a:t>
            </a:r>
            <a:r>
              <a:rPr lang="en-US" dirty="0" smtClean="0"/>
              <a:t> works during the Renaissance</a:t>
            </a:r>
          </a:p>
          <a:p>
            <a:r>
              <a:rPr lang="en-US" dirty="0" smtClean="0"/>
              <a:t>Bottom: John Locke, The Age of Enlightenment, map of Europe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471" y="209482"/>
            <a:ext cx="2324100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4036527" cy="234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608" y="209482"/>
            <a:ext cx="2379192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73239"/>
            <a:ext cx="2209800" cy="2584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383" y="2745146"/>
            <a:ext cx="2968215" cy="2284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364" y="3048000"/>
            <a:ext cx="2981325" cy="2610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9017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</a:t>
            </a:r>
            <a:r>
              <a:rPr lang="en-US" dirty="0" smtClean="0"/>
              <a:t>he Italian Renaissance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086600" cy="49831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Middle Ages End</a:t>
            </a:r>
          </a:p>
          <a:p>
            <a:r>
              <a:rPr lang="en-US" dirty="0" smtClean="0"/>
              <a:t>1350-1550: Italians reexamine the culture of the Greeks and Romans, becomes known as rebirth, or renaissance</a:t>
            </a:r>
          </a:p>
          <a:p>
            <a:r>
              <a:rPr lang="en-US" dirty="0" smtClean="0"/>
              <a:t>The Medici dynasty in Florence funds architectural projects and commissions Michelangelo to sculpt for the family 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Medicis</a:t>
            </a:r>
            <a:r>
              <a:rPr lang="en-US" dirty="0"/>
              <a:t> </a:t>
            </a:r>
            <a:r>
              <a:rPr lang="en-US" dirty="0" smtClean="0"/>
              <a:t>also hire </a:t>
            </a:r>
            <a:r>
              <a:rPr lang="en-US" dirty="0" err="1" smtClean="0"/>
              <a:t>Niccolo</a:t>
            </a:r>
            <a:r>
              <a:rPr lang="en-US" dirty="0" smtClean="0"/>
              <a:t> Machiavelli.</a:t>
            </a:r>
          </a:p>
          <a:p>
            <a:r>
              <a:rPr lang="en-US" dirty="0" smtClean="0"/>
              <a:t>Machiavelli writes </a:t>
            </a:r>
            <a:r>
              <a:rPr lang="en-US" i="1" dirty="0" smtClean="0"/>
              <a:t>The Prince</a:t>
            </a:r>
            <a:r>
              <a:rPr lang="en-US" dirty="0" smtClean="0"/>
              <a:t>, a book instructing rulers to be unencumbered by moral principles. To be a great ruler, one must let his/her “conscience sleep.”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04800"/>
            <a:ext cx="1828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399" y="1981200"/>
            <a:ext cx="1680693" cy="2100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078" y="4343400"/>
            <a:ext cx="1783334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1196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Italian Renaissance </a:t>
            </a:r>
            <a:br>
              <a:rPr lang="en-US" dirty="0" smtClean="0"/>
            </a:br>
            <a:r>
              <a:rPr lang="en-US" dirty="0" smtClean="0"/>
              <a:t>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705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Corruption in government and the Roman Catholic Church had long reaching ramifications.</a:t>
            </a:r>
          </a:p>
          <a:p>
            <a:r>
              <a:rPr lang="en-US" dirty="0" smtClean="0"/>
              <a:t>Dante </a:t>
            </a:r>
            <a:r>
              <a:rPr lang="en-US" dirty="0" err="1" smtClean="0"/>
              <a:t>Aligheri</a:t>
            </a:r>
            <a:r>
              <a:rPr lang="en-US" dirty="0" smtClean="0"/>
              <a:t>-</a:t>
            </a:r>
            <a:r>
              <a:rPr lang="en-US" i="1" dirty="0" smtClean="0"/>
              <a:t> The Divine Comedy, </a:t>
            </a:r>
            <a:r>
              <a:rPr lang="en-US" dirty="0" smtClean="0"/>
              <a:t>the story of a soul’s journey to salvation</a:t>
            </a:r>
            <a:endParaRPr lang="en-US" i="1" dirty="0" smtClean="0"/>
          </a:p>
          <a:p>
            <a:r>
              <a:rPr lang="en-US" dirty="0" smtClean="0"/>
              <a:t>Protestant Reformation- Martin Luther</a:t>
            </a:r>
          </a:p>
          <a:p>
            <a:pPr lvl="1"/>
            <a:r>
              <a:rPr lang="en-US" dirty="0" smtClean="0"/>
              <a:t>Humans could not be saved through good works or through the purchase of indulgences</a:t>
            </a:r>
          </a:p>
          <a:p>
            <a:pPr lvl="1"/>
            <a:r>
              <a:rPr lang="en-US" dirty="0" smtClean="0"/>
              <a:t>Justification by faith alone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6385"/>
            <a:ext cx="1465797" cy="2372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400" y="2514600"/>
            <a:ext cx="14224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789714"/>
            <a:ext cx="1447800" cy="2068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1975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algn="l"/>
            <a:r>
              <a:rPr lang="en-US" dirty="0" smtClean="0"/>
              <a:t>      Elizabethan England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010400" cy="5486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1558: Elizabeth Tudor ascends the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throne</a:t>
            </a:r>
          </a:p>
          <a:p>
            <a:r>
              <a:rPr lang="en-US" dirty="0" smtClean="0"/>
              <a:t>Elizabeth repeals laws favoring Catholics; The Church of England becomes mostly Protestant</a:t>
            </a:r>
          </a:p>
          <a:p>
            <a:r>
              <a:rPr lang="en-US" dirty="0" smtClean="0"/>
              <a:t>April 1564: William Shakespeare is born</a:t>
            </a:r>
          </a:p>
          <a:p>
            <a:r>
              <a:rPr lang="en-US" dirty="0" smtClean="0"/>
              <a:t>Attending the theatre is a popular pastime when Shakespeare arrives in London (1592)</a:t>
            </a:r>
          </a:p>
          <a:p>
            <a:r>
              <a:rPr lang="en-US" dirty="0" smtClean="0"/>
              <a:t>Shakespeare was a playwright, actor, and shareholder in the theatre company Lord Chamberlain’s Men</a:t>
            </a:r>
          </a:p>
          <a:p>
            <a:r>
              <a:rPr lang="en-US" dirty="0" smtClean="0"/>
              <a:t>Queen is a theatre patron, but dramatists must keep her tastes in mind when writing plays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473378"/>
            <a:ext cx="1723622" cy="2308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629" y="2099256"/>
            <a:ext cx="1765393" cy="2244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083" y="5366"/>
            <a:ext cx="3058108" cy="2023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2088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 </a:t>
            </a:r>
            <a:r>
              <a:rPr lang="en-US" dirty="0" smtClean="0"/>
              <a:t>         Spanish Literature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094" y="1219200"/>
            <a:ext cx="7086600" cy="4906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1500s considered a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“golden century” in Spain as well</a:t>
            </a:r>
          </a:p>
          <a:p>
            <a:r>
              <a:rPr lang="en-US" dirty="0" smtClean="0"/>
              <a:t>Theatre popular in Seville and Madrid</a:t>
            </a:r>
          </a:p>
          <a:p>
            <a:r>
              <a:rPr lang="en-US" dirty="0" smtClean="0"/>
              <a:t>Novel emerging art form</a:t>
            </a:r>
          </a:p>
          <a:p>
            <a:r>
              <a:rPr lang="en-US" dirty="0" smtClean="0"/>
              <a:t>Miguel de Cervantes writes </a:t>
            </a:r>
            <a:r>
              <a:rPr lang="en-US" i="1" dirty="0" smtClean="0"/>
              <a:t>Don Quixote</a:t>
            </a:r>
            <a:r>
              <a:rPr lang="en-US" dirty="0" smtClean="0"/>
              <a:t>, the story of a excitable, impulsive knight and a pragmatic squire. The text shows that dreams and hard work are both necessary elements of the human condition.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0"/>
            <a:ext cx="28575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002" y="2278156"/>
            <a:ext cx="1884998" cy="2217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876800"/>
            <a:ext cx="2857499" cy="180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6290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302</Words>
  <Application>Microsoft Office PowerPoint</Application>
  <PresentationFormat>On-screen Show (4:3)</PresentationFormat>
  <Paragraphs>45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World Literature</vt:lpstr>
      <vt:lpstr>     Dark Ages       Enlightenment</vt:lpstr>
      <vt:lpstr>Dark Ages to Enlightenment </vt:lpstr>
      <vt:lpstr>The Italian Renaissance</vt:lpstr>
      <vt:lpstr>The Italian Renaissance  Continued</vt:lpstr>
      <vt:lpstr>      Elizabethan England</vt:lpstr>
      <vt:lpstr>          Spanish Literature</vt:lpstr>
    </vt:vector>
  </TitlesOfParts>
  <Company>Gainesville City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Literature</dc:title>
  <dc:creator>Conti, Christi</dc:creator>
  <cp:lastModifiedBy>Conti, Christi</cp:lastModifiedBy>
  <cp:revision>26</cp:revision>
  <dcterms:created xsi:type="dcterms:W3CDTF">2011-12-21T16:30:18Z</dcterms:created>
  <dcterms:modified xsi:type="dcterms:W3CDTF">2011-12-21T18:16:59Z</dcterms:modified>
</cp:coreProperties>
</file>