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4" d="100"/>
          <a:sy n="74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D787-CCDC-4737-A257-3C006AE84B74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C5EA1-B3A8-4545-A69C-4FD6B99AA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C5EA1-B3A8-4545-A69C-4FD6B99AAA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0E91-0A35-40FF-B9DB-C766EAC4B054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5569-459A-496D-9948-A612A217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5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0E91-0A35-40FF-B9DB-C766EAC4B054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5569-459A-496D-9948-A612A217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5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0E91-0A35-40FF-B9DB-C766EAC4B054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5569-459A-496D-9948-A612A217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0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0E91-0A35-40FF-B9DB-C766EAC4B054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5569-459A-496D-9948-A612A217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1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0E91-0A35-40FF-B9DB-C766EAC4B054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5569-459A-496D-9948-A612A217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3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0E91-0A35-40FF-B9DB-C766EAC4B054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5569-459A-496D-9948-A612A217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0E91-0A35-40FF-B9DB-C766EAC4B054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5569-459A-496D-9948-A612A217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9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0E91-0A35-40FF-B9DB-C766EAC4B054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5569-459A-496D-9948-A612A217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0E91-0A35-40FF-B9DB-C766EAC4B054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5569-459A-496D-9948-A612A217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7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0E91-0A35-40FF-B9DB-C766EAC4B054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5569-459A-496D-9948-A612A217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5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0E91-0A35-40FF-B9DB-C766EAC4B054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5569-459A-496D-9948-A612A217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9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C0E91-0A35-40FF-B9DB-C766EAC4B054}" type="datetimeFigureOut">
              <a:rPr lang="en-US" smtClean="0"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A5569-459A-496D-9948-A612A217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44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Literature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Ancient Literature: Archetype, Allusion, and Myth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1752600" y="609600"/>
            <a:ext cx="5486400" cy="4114800"/>
          </a:xfrm>
        </p:spPr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6" y="228600"/>
            <a:ext cx="246109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09" y="2743200"/>
            <a:ext cx="614541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288102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09" y="2286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Cultures: China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Confucius was born in 551 B.C.</a:t>
            </a:r>
          </a:p>
          <a:p>
            <a:r>
              <a:rPr lang="en-US" sz="2800" dirty="0" smtClean="0"/>
              <a:t>China was in a period of great chaos: </a:t>
            </a:r>
          </a:p>
          <a:p>
            <a:r>
              <a:rPr lang="en-US" sz="2800" dirty="0" smtClean="0"/>
              <a:t>unceasing warfare, executions of men, women, and children, corrupt politicians, moral decay</a:t>
            </a:r>
          </a:p>
          <a:p>
            <a:r>
              <a:rPr lang="en-US" sz="2800" dirty="0" smtClean="0"/>
              <a:t>Known as the “First Teacher,” Confucius wanted to restore order. Had a political and ethical interest in philosophy, not a spiritual one</a:t>
            </a:r>
          </a:p>
          <a:p>
            <a:r>
              <a:rPr lang="en-US" sz="2800" dirty="0" smtClean="0"/>
              <a:t>Believed that if humans acted in harmony with the universe, their affairs would prosper</a:t>
            </a:r>
          </a:p>
          <a:p>
            <a:r>
              <a:rPr lang="en-US" sz="2800" dirty="0" smtClean="0"/>
              <a:t>Behave in accordance with the Dao (the Way): duty and humanity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56" y="76200"/>
            <a:ext cx="201764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49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Cultures: India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Siddhartha Gautama born in 536 B.C.</a:t>
            </a:r>
          </a:p>
          <a:p>
            <a:r>
              <a:rPr lang="en-US" dirty="0" smtClean="0"/>
              <a:t>Became known as Buddha; no deities</a:t>
            </a:r>
          </a:p>
          <a:p>
            <a:r>
              <a:rPr lang="en-US" dirty="0" smtClean="0"/>
              <a:t>Denied the reality of the physical world: </a:t>
            </a:r>
          </a:p>
          <a:p>
            <a:r>
              <a:rPr lang="en-US" dirty="0" smtClean="0"/>
              <a:t>said pain, poverty, and sorrow are illusions caused by attachments of the physical world</a:t>
            </a:r>
          </a:p>
          <a:p>
            <a:r>
              <a:rPr lang="en-US" dirty="0" smtClean="0"/>
              <a:t>Once people let go of these attachments, they can receive Nirvana. </a:t>
            </a:r>
          </a:p>
          <a:p>
            <a:r>
              <a:rPr lang="en-US" dirty="0" smtClean="0"/>
              <a:t>No social castes/anyone could reach enlightenment; Buddhism appealed to lower classes</a:t>
            </a:r>
          </a:p>
          <a:p>
            <a:r>
              <a:rPr lang="en-US" dirty="0" smtClean="0"/>
              <a:t>Monks practice a simple life and pursue wisdom.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1719"/>
            <a:ext cx="1795863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31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Asian Cultures: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Ruled by </a:t>
            </a:r>
            <a:r>
              <a:rPr lang="en-US" dirty="0" err="1" smtClean="0"/>
              <a:t>shogunates</a:t>
            </a:r>
            <a:r>
              <a:rPr lang="en-US" dirty="0" smtClean="0"/>
              <a:t> , centralized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government ruled by powerful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military leaders called shoguns</a:t>
            </a:r>
          </a:p>
          <a:p>
            <a:r>
              <a:rPr lang="en-US" dirty="0" smtClean="0"/>
              <a:t>Men and women were equal</a:t>
            </a:r>
          </a:p>
          <a:p>
            <a:r>
              <a:rPr lang="en-US" dirty="0"/>
              <a:t> </a:t>
            </a:r>
            <a:r>
              <a:rPr lang="en-US" dirty="0" smtClean="0"/>
              <a:t>Worshipped spirits called kami who they believed resided in trees, rivers, streams, and mountains</a:t>
            </a:r>
          </a:p>
          <a:p>
            <a:r>
              <a:rPr lang="en-US" dirty="0" smtClean="0"/>
              <a:t>Believed the spirits of ancestors were present all around them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2095500" cy="251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11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World: 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Tribes formed based on geographic location</a:t>
            </a:r>
          </a:p>
          <a:p>
            <a:r>
              <a:rPr lang="en-US" dirty="0" smtClean="0"/>
              <a:t>Believed the natural world was full of spirits</a:t>
            </a:r>
          </a:p>
          <a:p>
            <a:r>
              <a:rPr lang="en-US" dirty="0" smtClean="0"/>
              <a:t>Past generations remained alive to help the living</a:t>
            </a:r>
          </a:p>
          <a:p>
            <a:r>
              <a:rPr lang="en-US" dirty="0" smtClean="0"/>
              <a:t>Every object, both living and nonliving, possessed a voice that might be heard if one listened closely.</a:t>
            </a:r>
          </a:p>
          <a:p>
            <a:r>
              <a:rPr lang="en-US" dirty="0" smtClean="0"/>
              <a:t>Some cultures believed in a supreme being known as the “Great Spirit,” “Great Mystery,” or “the Creator.”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Emerging Monotheistic Religions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 flipV="1">
            <a:off x="0" y="914400"/>
            <a:ext cx="45719" cy="2286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8763000" y="1143000"/>
            <a:ext cx="381000" cy="1524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407120"/>
              </p:ext>
            </p:extLst>
          </p:nvPr>
        </p:nvGraphicFramePr>
        <p:xfrm>
          <a:off x="1524000" y="1143000"/>
          <a:ext cx="6096000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Religion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Islam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Judaism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Christianity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Founding</a:t>
                      </a:r>
                      <a:r>
                        <a:rPr lang="en-US" baseline="0" dirty="0" smtClean="0"/>
                        <a:t> Father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Abraham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Abraham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Abraham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Yahweh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God</a:t>
                      </a:r>
                      <a:r>
                        <a:rPr lang="en-US" baseline="0" dirty="0" smtClean="0"/>
                        <a:t>/Holy Trinity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Prophet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Mohammed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in both Old and New Testaments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Quran or Koran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Basic</a:t>
                      </a:r>
                      <a:r>
                        <a:rPr lang="en-US" baseline="0" dirty="0" smtClean="0"/>
                        <a:t> beliefs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Accept prophets of</a:t>
                      </a:r>
                      <a:r>
                        <a:rPr lang="en-US" sz="1600" baseline="0" dirty="0" smtClean="0"/>
                        <a:t> Judaism and Christianity; Five Pillars: prayer, pilgrimage, fasting, charity, belief in Allah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first monotheistic religion , God rewards good and punishes evil, the Messiah will 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Faith in Jesus saves believers</a:t>
                      </a:r>
                      <a:r>
                        <a:rPr lang="en-US" baseline="0" dirty="0" smtClean="0"/>
                        <a:t> from penalty for sin and grants eternal life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7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Archetype-a pattern that occurs in stories from different cultures and times</a:t>
            </a:r>
          </a:p>
          <a:p>
            <a:r>
              <a:rPr lang="en-US" dirty="0" smtClean="0"/>
              <a:t>Allusion-a passing or casual reference; an incidental mention of something, either directly or by implication: an allusion to Shakespeare. </a:t>
            </a:r>
          </a:p>
          <a:p>
            <a:r>
              <a:rPr lang="en-US" dirty="0" smtClean="0"/>
              <a:t>Myth-a traditional story passed through generations that explains why the world is the way it 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In the Beginning….</a:t>
            </a:r>
            <a:br>
              <a:rPr lang="en-US" sz="3600" dirty="0" smtClean="0"/>
            </a:br>
            <a:r>
              <a:rPr lang="en-US" sz="3600" dirty="0" smtClean="0"/>
              <a:t>The Sumerians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Civilization begins in Mesopotamia 3000 B.C.</a:t>
            </a:r>
          </a:p>
          <a:p>
            <a:pPr lvl="1"/>
            <a:r>
              <a:rPr lang="en-US" dirty="0" smtClean="0"/>
              <a:t>Located between the Tigris and Euphrates Rivers</a:t>
            </a:r>
          </a:p>
          <a:p>
            <a:pPr lvl="1"/>
            <a:r>
              <a:rPr lang="en-US" dirty="0" smtClean="0"/>
              <a:t>Also known as The Fertile Crescent </a:t>
            </a:r>
          </a:p>
          <a:p>
            <a:pPr lvl="1"/>
            <a:r>
              <a:rPr lang="en-US" dirty="0" smtClean="0"/>
              <a:t>People known as Sumerians</a:t>
            </a:r>
          </a:p>
          <a:p>
            <a:pPr lvl="1"/>
            <a:r>
              <a:rPr lang="en-US" dirty="0" smtClean="0"/>
              <a:t>Formed city-states including </a:t>
            </a:r>
            <a:r>
              <a:rPr lang="en-US" dirty="0" err="1" smtClean="0"/>
              <a:t>Uruk</a:t>
            </a:r>
            <a:endParaRPr lang="en-US" dirty="0" smtClean="0"/>
          </a:p>
          <a:p>
            <a:pPr lvl="1"/>
            <a:r>
              <a:rPr lang="en-US" dirty="0" smtClean="0"/>
              <a:t>Believed gods ruled these cities, theocracy</a:t>
            </a:r>
          </a:p>
          <a:p>
            <a:pPr lvl="1"/>
            <a:r>
              <a:rPr lang="en-US" dirty="0" smtClean="0"/>
              <a:t>Kings were thought to receive their powers from the gods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287" y="1981200"/>
            <a:ext cx="42862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8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V="1">
            <a:off x="6705600" y="6324600"/>
            <a:ext cx="573088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8200" y="4724400"/>
            <a:ext cx="7467600" cy="1295400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 smtClean="0"/>
              <a:t>Sumerian cities were surrounded by walls made of mud and always included a temple dedicated to the chief god or goddess of the city. 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1912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2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Society Develops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38100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Daily Life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24000"/>
            <a:ext cx="3582988" cy="4602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People speak Semitic language</a:t>
            </a:r>
          </a:p>
          <a:p>
            <a:r>
              <a:rPr lang="en-US" dirty="0" smtClean="0"/>
              <a:t>Agrarian Society</a:t>
            </a:r>
          </a:p>
          <a:p>
            <a:r>
              <a:rPr lang="en-US" dirty="0" smtClean="0"/>
              <a:t>Some metalwork, pottery, and textiles</a:t>
            </a:r>
          </a:p>
          <a:p>
            <a:r>
              <a:rPr lang="en-US" dirty="0" smtClean="0"/>
              <a:t>Invention of the wheel (3000 B. C.)</a:t>
            </a:r>
          </a:p>
          <a:p>
            <a:r>
              <a:rPr lang="en-US" dirty="0" smtClean="0"/>
              <a:t>Patriarchal society</a:t>
            </a:r>
          </a:p>
          <a:p>
            <a:r>
              <a:rPr lang="en-US" dirty="0" smtClean="0"/>
              <a:t>Three major social groups:</a:t>
            </a:r>
          </a:p>
          <a:p>
            <a:pPr lvl="1"/>
            <a:r>
              <a:rPr lang="en-US" dirty="0" smtClean="0"/>
              <a:t>Nobles, commoners, and slaves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1"/>
            <a:ext cx="4041775" cy="457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 New Empire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46021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Akkadian</a:t>
            </a:r>
            <a:r>
              <a:rPr lang="en-US" dirty="0" smtClean="0"/>
              <a:t> empire rules until 1792 B.C.</a:t>
            </a:r>
          </a:p>
          <a:p>
            <a:r>
              <a:rPr lang="en-US" dirty="0" smtClean="0"/>
              <a:t>Hammurabi, King of Babylon,  creates a new Mesopotamian Empire</a:t>
            </a:r>
          </a:p>
          <a:p>
            <a:r>
              <a:rPr lang="en-US" dirty="0" smtClean="0"/>
              <a:t>Hammurabi Code- system of strict justice with an emphasis on retaliation</a:t>
            </a:r>
          </a:p>
          <a:p>
            <a:r>
              <a:rPr lang="en-US" dirty="0" smtClean="0"/>
              <a:t>Punishments vary by social status; laws also regulate marriages, public officials, and  business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Creativity of the Sumerians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391598" cy="5287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Cuneiform system of writing developed in 3000 B.C.</a:t>
            </a:r>
          </a:p>
          <a:p>
            <a:r>
              <a:rPr lang="en-US" sz="2400" dirty="0" smtClean="0"/>
              <a:t>Wedge-shaped impressions were made on clay tablets which were dried in the sun.</a:t>
            </a:r>
          </a:p>
          <a:p>
            <a:r>
              <a:rPr lang="en-US" sz="2400" dirty="0" smtClean="0"/>
              <a:t>Upper class boys trained as </a:t>
            </a:r>
          </a:p>
          <a:p>
            <a:pPr marL="0" indent="0">
              <a:buNone/>
            </a:pPr>
            <a:r>
              <a:rPr lang="en-US" sz="2400" dirty="0" smtClean="0"/>
              <a:t>scribes</a:t>
            </a:r>
          </a:p>
          <a:p>
            <a:r>
              <a:rPr lang="en-US" sz="2400" i="1" dirty="0" smtClean="0"/>
              <a:t>The Epic of Gilgamesh </a:t>
            </a:r>
            <a:r>
              <a:rPr lang="en-US" sz="2400" dirty="0" smtClean="0"/>
              <a:t>is the world’s </a:t>
            </a:r>
          </a:p>
          <a:p>
            <a:pPr marL="0" indent="0">
              <a:buNone/>
            </a:pPr>
            <a:r>
              <a:rPr lang="en-US" sz="2400" dirty="0" smtClean="0"/>
              <a:t>oldest epic poem.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791200" y="2819400"/>
            <a:ext cx="2895600" cy="3306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96" y="2819400"/>
            <a:ext cx="3466502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0950"/>
            <a:ext cx="462871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4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The Mediterranean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3963988" cy="4571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 smtClean="0"/>
              <a:t>Greece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4040188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750 B.C. – the polis, or city state, is the center of Greek life</a:t>
            </a:r>
          </a:p>
          <a:p>
            <a:r>
              <a:rPr lang="en-US" dirty="0" smtClean="0"/>
              <a:t>City-states were built on hills and surrounded by walls</a:t>
            </a:r>
          </a:p>
          <a:p>
            <a:r>
              <a:rPr lang="en-US" dirty="0" smtClean="0"/>
              <a:t>The most important were Athens and Sparta</a:t>
            </a:r>
          </a:p>
          <a:p>
            <a:r>
              <a:rPr lang="en-US" dirty="0" smtClean="0"/>
              <a:t>Military states, fought Persians and each other (Peloponnesian War)</a:t>
            </a:r>
          </a:p>
          <a:p>
            <a:r>
              <a:rPr lang="en-US" dirty="0" smtClean="0"/>
              <a:t>Thebes emerges as a major power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3889375" cy="457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 smtClean="0"/>
              <a:t>Rome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219200"/>
            <a:ext cx="4041775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509 B.C. Romans overthrow </a:t>
            </a:r>
            <a:r>
              <a:rPr lang="en-US" dirty="0" err="1" smtClean="0"/>
              <a:t>Estrucans</a:t>
            </a:r>
            <a:r>
              <a:rPr lang="en-US" dirty="0" smtClean="0"/>
              <a:t> and establish a republic</a:t>
            </a:r>
          </a:p>
          <a:p>
            <a:r>
              <a:rPr lang="en-US" dirty="0" smtClean="0"/>
              <a:t>Two classes: patricians, landowners, and plebeians, merchants and farmers</a:t>
            </a:r>
          </a:p>
          <a:p>
            <a:r>
              <a:rPr lang="en-US" dirty="0" smtClean="0"/>
              <a:t>Senate, important governing body consisting of 300 patricians who served for life</a:t>
            </a:r>
          </a:p>
          <a:p>
            <a:r>
              <a:rPr lang="en-US" dirty="0" smtClean="0"/>
              <a:t>Rome conquers the Mediterranean through Punic Wars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	</a:t>
            </a:r>
            <a:r>
              <a:rPr lang="en-US" sz="3600" dirty="0" smtClean="0"/>
              <a:t>Greece				Rome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Largely patriarchal</a:t>
            </a:r>
          </a:p>
          <a:p>
            <a:r>
              <a:rPr lang="en-US" sz="2400" dirty="0" smtClean="0"/>
              <a:t>Democracy</a:t>
            </a:r>
          </a:p>
          <a:p>
            <a:r>
              <a:rPr lang="en-US" sz="2400" dirty="0" smtClean="0"/>
              <a:t>Polytheistic; gods live on Mount Olympus</a:t>
            </a:r>
          </a:p>
          <a:p>
            <a:r>
              <a:rPr lang="en-US" sz="2400" dirty="0" smtClean="0"/>
              <a:t>Philosophy, love of wisdom emerges: Socrates, Plato, Aristotle</a:t>
            </a:r>
          </a:p>
          <a:p>
            <a:r>
              <a:rPr lang="en-US" sz="2400" dirty="0" smtClean="0"/>
              <a:t>First Olympic games held in 776 B.C.</a:t>
            </a:r>
          </a:p>
          <a:p>
            <a:r>
              <a:rPr lang="en-US" sz="2400" dirty="0" smtClean="0"/>
              <a:t>Drama develops as part of religious festivals</a:t>
            </a:r>
          </a:p>
          <a:p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Also patriarchal</a:t>
            </a:r>
          </a:p>
          <a:p>
            <a:r>
              <a:rPr lang="en-US" sz="2400" dirty="0" smtClean="0"/>
              <a:t>Empire ruled by a triumvirate</a:t>
            </a:r>
          </a:p>
          <a:p>
            <a:r>
              <a:rPr lang="en-US" sz="2400" dirty="0" smtClean="0"/>
              <a:t>Also polytheistic</a:t>
            </a:r>
          </a:p>
          <a:p>
            <a:r>
              <a:rPr lang="en-US" sz="2400" dirty="0" smtClean="0"/>
              <a:t>Unlike Greeks, Romans raised their children at home</a:t>
            </a:r>
          </a:p>
          <a:p>
            <a:r>
              <a:rPr lang="en-US" sz="2400" dirty="0" smtClean="0"/>
              <a:t>Excelled in architecture inspired by the Greeks</a:t>
            </a:r>
          </a:p>
          <a:p>
            <a:r>
              <a:rPr lang="en-US" sz="2400" dirty="0" smtClean="0"/>
              <a:t>Virgil and Horace, important Latin poets</a:t>
            </a:r>
          </a:p>
          <a:p>
            <a:r>
              <a:rPr lang="en-US" sz="2400" dirty="0" smtClean="0"/>
              <a:t>Christianity develops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83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Greek Drama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Tragedies were the first Greek dramas</a:t>
            </a:r>
          </a:p>
          <a:p>
            <a:r>
              <a:rPr lang="en-US" dirty="0" smtClean="0"/>
              <a:t>Held outdoors at seven a.m.</a:t>
            </a:r>
          </a:p>
          <a:p>
            <a:r>
              <a:rPr lang="en-US" dirty="0" smtClean="0"/>
              <a:t>Sophocles- Athenian playwright and author of </a:t>
            </a:r>
            <a:r>
              <a:rPr lang="en-US" i="1" dirty="0" smtClean="0"/>
              <a:t>Oedipus Rex</a:t>
            </a:r>
          </a:p>
          <a:p>
            <a:r>
              <a:rPr lang="en-US" dirty="0" smtClean="0"/>
              <a:t>Euripides was also an Athenian playwright; considered more controversial than Sophocles</a:t>
            </a:r>
          </a:p>
          <a:p>
            <a:r>
              <a:rPr lang="en-US" dirty="0" smtClean="0"/>
              <a:t>Euripides portrayed real-life characters in realistic situations that questioned traditional values (</a:t>
            </a:r>
            <a:r>
              <a:rPr lang="en-US" i="1" dirty="0" smtClean="0"/>
              <a:t>Medea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822</Words>
  <Application>Microsoft Office PowerPoint</Application>
  <PresentationFormat>On-screen Show (4:3)</PresentationFormat>
  <Paragraphs>122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World Literature</vt:lpstr>
      <vt:lpstr>Terminology </vt:lpstr>
      <vt:lpstr>In the Beginning…. The Sumerians </vt:lpstr>
      <vt:lpstr>PowerPoint Presentation</vt:lpstr>
      <vt:lpstr>Society Develops</vt:lpstr>
      <vt:lpstr>The Creativity of the Sumerians</vt:lpstr>
      <vt:lpstr>The Mediterranean</vt:lpstr>
      <vt:lpstr>      Greece    Rome</vt:lpstr>
      <vt:lpstr>Greek Drama</vt:lpstr>
      <vt:lpstr>PowerPoint Presentation</vt:lpstr>
      <vt:lpstr>Asian Cultures: China</vt:lpstr>
      <vt:lpstr>Asian Cultures: India</vt:lpstr>
      <vt:lpstr>Asian Cultures: Japan</vt:lpstr>
      <vt:lpstr>The New World: Native Americans</vt:lpstr>
      <vt:lpstr>Emerging Monotheistic Religions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Literature</dc:title>
  <dc:creator>Conti, Christi</dc:creator>
  <cp:lastModifiedBy>Conti, Christi</cp:lastModifiedBy>
  <cp:revision>37</cp:revision>
  <dcterms:created xsi:type="dcterms:W3CDTF">2011-12-19T18:49:46Z</dcterms:created>
  <dcterms:modified xsi:type="dcterms:W3CDTF">2011-12-19T21:24:13Z</dcterms:modified>
</cp:coreProperties>
</file>